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4"/>
  </p:notesMasterIdLst>
  <p:sldIdLst>
    <p:sldId id="497" r:id="rId2"/>
    <p:sldId id="1096" r:id="rId3"/>
    <p:sldId id="1099" r:id="rId4"/>
    <p:sldId id="472" r:id="rId5"/>
    <p:sldId id="262" r:id="rId6"/>
    <p:sldId id="1093" r:id="rId7"/>
    <p:sldId id="1094" r:id="rId8"/>
    <p:sldId id="1095" r:id="rId9"/>
    <p:sldId id="496" r:id="rId10"/>
    <p:sldId id="605" r:id="rId11"/>
    <p:sldId id="1070" r:id="rId12"/>
    <p:sldId id="1097" r:id="rId13"/>
    <p:sldId id="1086" r:id="rId14"/>
    <p:sldId id="597" r:id="rId15"/>
    <p:sldId id="579" r:id="rId16"/>
    <p:sldId id="1088" r:id="rId17"/>
    <p:sldId id="851" r:id="rId18"/>
    <p:sldId id="850" r:id="rId19"/>
    <p:sldId id="598" r:id="rId20"/>
    <p:sldId id="326" r:id="rId21"/>
    <p:sldId id="599" r:id="rId22"/>
    <p:sldId id="32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595" r:id="rId101"/>
    <p:sldId id="539" r:id="rId102"/>
    <p:sldId id="580" r:id="rId103"/>
    <p:sldId id="620" r:id="rId104"/>
    <p:sldId id="1041" r:id="rId105"/>
    <p:sldId id="1040" r:id="rId106"/>
    <p:sldId id="621" r:id="rId107"/>
    <p:sldId id="796" r:id="rId108"/>
    <p:sldId id="931" r:id="rId109"/>
    <p:sldId id="985" r:id="rId110"/>
    <p:sldId id="849" r:id="rId111"/>
    <p:sldId id="800" r:id="rId112"/>
    <p:sldId id="615" r:id="rId113"/>
    <p:sldId id="506" r:id="rId114"/>
    <p:sldId id="803" r:id="rId115"/>
    <p:sldId id="804" r:id="rId116"/>
    <p:sldId id="791" r:id="rId117"/>
    <p:sldId id="793" r:id="rId118"/>
    <p:sldId id="794" r:id="rId119"/>
    <p:sldId id="795" r:id="rId120"/>
    <p:sldId id="616" r:id="rId121"/>
    <p:sldId id="505" r:id="rId122"/>
    <p:sldId id="513" r:id="rId123"/>
    <p:sldId id="1017" r:id="rId124"/>
    <p:sldId id="1009" r:id="rId125"/>
    <p:sldId id="1010" r:id="rId126"/>
    <p:sldId id="618" r:id="rId127"/>
    <p:sldId id="619" r:id="rId128"/>
    <p:sldId id="617" r:id="rId129"/>
    <p:sldId id="502" r:id="rId130"/>
    <p:sldId id="503" r:id="rId131"/>
    <p:sldId id="699" r:id="rId132"/>
    <p:sldId id="504" r:id="rId133"/>
    <p:sldId id="700" r:id="rId134"/>
    <p:sldId id="679" r:id="rId135"/>
    <p:sldId id="940" r:id="rId136"/>
    <p:sldId id="942" r:id="rId137"/>
    <p:sldId id="941" r:id="rId138"/>
    <p:sldId id="677" r:id="rId139"/>
    <p:sldId id="678" r:id="rId140"/>
    <p:sldId id="680" r:id="rId141"/>
    <p:sldId id="507" r:id="rId142"/>
    <p:sldId id="591" r:id="rId143"/>
    <p:sldId id="509" r:id="rId144"/>
    <p:sldId id="510" r:id="rId145"/>
    <p:sldId id="511" r:id="rId146"/>
    <p:sldId id="512" r:id="rId147"/>
    <p:sldId id="527" r:id="rId148"/>
    <p:sldId id="529" r:id="rId149"/>
    <p:sldId id="701" r:id="rId150"/>
    <p:sldId id="853" r:id="rId151"/>
    <p:sldId id="530" r:id="rId152"/>
    <p:sldId id="899" r:id="rId153"/>
    <p:sldId id="702" r:id="rId154"/>
    <p:sldId id="531" r:id="rId155"/>
    <p:sldId id="947" r:id="rId156"/>
    <p:sldId id="948" r:id="rId157"/>
    <p:sldId id="949" r:id="rId158"/>
    <p:sldId id="950" r:id="rId159"/>
    <p:sldId id="644" r:id="rId160"/>
    <p:sldId id="854" r:id="rId161"/>
    <p:sldId id="645" r:id="rId162"/>
    <p:sldId id="855" r:id="rId163"/>
    <p:sldId id="816" r:id="rId164"/>
    <p:sldId id="817" r:id="rId165"/>
    <p:sldId id="545" r:id="rId166"/>
    <p:sldId id="533" r:id="rId167"/>
    <p:sldId id="534" r:id="rId168"/>
    <p:sldId id="542" r:id="rId169"/>
    <p:sldId id="543" r:id="rId170"/>
    <p:sldId id="544" r:id="rId171"/>
    <p:sldId id="546" r:id="rId172"/>
    <p:sldId id="522" r:id="rId173"/>
    <p:sldId id="523" r:id="rId174"/>
    <p:sldId id="809" r:id="rId175"/>
    <p:sldId id="526" r:id="rId176"/>
    <p:sldId id="524" r:id="rId177"/>
    <p:sldId id="525" r:id="rId178"/>
    <p:sldId id="548" r:id="rId179"/>
    <p:sldId id="646" r:id="rId180"/>
    <p:sldId id="647" r:id="rId181"/>
    <p:sldId id="773" r:id="rId182"/>
    <p:sldId id="772" r:id="rId183"/>
    <p:sldId id="789" r:id="rId184"/>
    <p:sldId id="790" r:id="rId185"/>
    <p:sldId id="549" r:id="rId186"/>
    <p:sldId id="550" r:id="rId187"/>
    <p:sldId id="547" r:id="rId188"/>
    <p:sldId id="515" r:id="rId189"/>
    <p:sldId id="516" r:id="rId190"/>
    <p:sldId id="517" r:id="rId191"/>
    <p:sldId id="551" r:id="rId192"/>
    <p:sldId id="554" r:id="rId193"/>
    <p:sldId id="555" r:id="rId194"/>
    <p:sldId id="556" r:id="rId195"/>
    <p:sldId id="557" r:id="rId196"/>
    <p:sldId id="558" r:id="rId197"/>
    <p:sldId id="562" r:id="rId198"/>
    <p:sldId id="563" r:id="rId199"/>
    <p:sldId id="661" r:id="rId200"/>
    <p:sldId id="625" r:id="rId201"/>
    <p:sldId id="559" r:id="rId202"/>
    <p:sldId id="304" r:id="rId203"/>
    <p:sldId id="560" r:id="rId204"/>
    <p:sldId id="1075" r:id="rId205"/>
    <p:sldId id="1076" r:id="rId206"/>
    <p:sldId id="903" r:id="rId207"/>
    <p:sldId id="561" r:id="rId208"/>
    <p:sldId id="564" r:id="rId209"/>
    <p:sldId id="1042" r:id="rId210"/>
    <p:sldId id="826" r:id="rId211"/>
    <p:sldId id="566" r:id="rId212"/>
    <p:sldId id="567" r:id="rId213"/>
    <p:sldId id="832" r:id="rId214"/>
    <p:sldId id="568" r:id="rId215"/>
    <p:sldId id="1077" r:id="rId216"/>
    <p:sldId id="820" r:id="rId217"/>
    <p:sldId id="821" r:id="rId218"/>
    <p:sldId id="798" r:id="rId219"/>
    <p:sldId id="799" r:id="rId220"/>
    <p:sldId id="666" r:id="rId221"/>
    <p:sldId id="665" r:id="rId222"/>
    <p:sldId id="569" r:id="rId223"/>
    <p:sldId id="944" r:id="rId224"/>
    <p:sldId id="823" r:id="rId225"/>
    <p:sldId id="570" r:id="rId226"/>
    <p:sldId id="864" r:id="rId227"/>
    <p:sldId id="863" r:id="rId228"/>
    <p:sldId id="806" r:id="rId229"/>
    <p:sldId id="807" r:id="rId230"/>
    <p:sldId id="828" r:id="rId231"/>
    <p:sldId id="1092" r:id="rId232"/>
    <p:sldId id="827" r:id="rId233"/>
    <p:sldId id="572" r:id="rId234"/>
    <p:sldId id="836" r:id="rId235"/>
    <p:sldId id="837" r:id="rId236"/>
    <p:sldId id="573" r:id="rId237"/>
    <p:sldId id="574" r:id="rId238"/>
    <p:sldId id="838" r:id="rId239"/>
    <p:sldId id="839" r:id="rId240"/>
    <p:sldId id="582" r:id="rId241"/>
    <p:sldId id="581" r:id="rId242"/>
    <p:sldId id="85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858" r:id="rId305"/>
    <p:sldId id="627" r:id="rId306"/>
    <p:sldId id="628" r:id="rId307"/>
    <p:sldId id="1036" r:id="rId308"/>
    <p:sldId id="626" r:id="rId309"/>
    <p:sldId id="992" r:id="rId310"/>
    <p:sldId id="1037" r:id="rId311"/>
    <p:sldId id="629" r:id="rId312"/>
    <p:sldId id="1038" r:id="rId313"/>
    <p:sldId id="630" r:id="rId314"/>
    <p:sldId id="1039" r:id="rId315"/>
    <p:sldId id="1082" r:id="rId316"/>
    <p:sldId id="818" r:id="rId317"/>
    <p:sldId id="631" r:id="rId318"/>
    <p:sldId id="993" r:id="rId319"/>
    <p:sldId id="1081" r:id="rId320"/>
    <p:sldId id="1083" r:id="rId321"/>
    <p:sldId id="913" r:id="rId322"/>
    <p:sldId id="632" r:id="rId323"/>
    <p:sldId id="994" r:id="rId324"/>
    <p:sldId id="1085" r:id="rId325"/>
    <p:sldId id="1084" r:id="rId326"/>
    <p:sldId id="751" r:id="rId327"/>
    <p:sldId id="352" r:id="rId328"/>
    <p:sldId id="633" r:id="rId329"/>
    <p:sldId id="995" r:id="rId330"/>
    <p:sldId id="996" r:id="rId331"/>
    <p:sldId id="634" r:id="rId332"/>
    <p:sldId id="635" r:id="rId333"/>
    <p:sldId id="368" r:id="rId334"/>
    <p:sldId id="636" r:id="rId335"/>
    <p:sldId id="663" r:id="rId336"/>
    <p:sldId id="664" r:id="rId337"/>
    <p:sldId id="637" r:id="rId338"/>
    <p:sldId id="638" r:id="rId339"/>
    <p:sldId id="712" r:id="rId340"/>
    <p:sldId id="713" r:id="rId341"/>
    <p:sldId id="714" r:id="rId342"/>
    <p:sldId id="379" r:id="rId343"/>
    <p:sldId id="953" r:id="rId344"/>
    <p:sldId id="1018" r:id="rId345"/>
    <p:sldId id="1019" r:id="rId346"/>
    <p:sldId id="1020" r:id="rId347"/>
    <p:sldId id="643" r:id="rId348"/>
    <p:sldId id="642" r:id="rId349"/>
    <p:sldId id="847" r:id="rId350"/>
    <p:sldId id="848" r:id="rId351"/>
    <p:sldId id="640" r:id="rId352"/>
    <p:sldId id="641" r:id="rId353"/>
    <p:sldId id="648" r:id="rId354"/>
    <p:sldId id="649" r:id="rId355"/>
    <p:sldId id="650" r:id="rId356"/>
    <p:sldId id="651" r:id="rId357"/>
    <p:sldId id="652" r:id="rId358"/>
    <p:sldId id="653" r:id="rId359"/>
    <p:sldId id="386" r:id="rId360"/>
    <p:sldId id="654" r:id="rId361"/>
    <p:sldId id="655" r:id="rId362"/>
    <p:sldId id="656" r:id="rId363"/>
    <p:sldId id="397" r:id="rId364"/>
    <p:sldId id="657" r:id="rId365"/>
    <p:sldId id="658" r:id="rId366"/>
    <p:sldId id="659" r:id="rId367"/>
    <p:sldId id="1072" r:id="rId368"/>
    <p:sldId id="399" r:id="rId369"/>
    <p:sldId id="660" r:id="rId370"/>
    <p:sldId id="829" r:id="rId371"/>
    <p:sldId id="830" r:id="rId372"/>
    <p:sldId id="669" r:id="rId373"/>
    <p:sldId id="670" r:id="rId374"/>
    <p:sldId id="1071" r:id="rId375"/>
    <p:sldId id="683" r:id="rId376"/>
    <p:sldId id="684" r:id="rId377"/>
    <p:sldId id="682" r:id="rId378"/>
    <p:sldId id="860" r:id="rId379"/>
    <p:sldId id="671" r:id="rId380"/>
    <p:sldId id="672" r:id="rId381"/>
    <p:sldId id="673" r:id="rId382"/>
    <p:sldId id="674" r:id="rId383"/>
    <p:sldId id="801" r:id="rId384"/>
    <p:sldId id="1012" r:id="rId385"/>
    <p:sldId id="1013" r:id="rId386"/>
    <p:sldId id="1016" r:id="rId387"/>
    <p:sldId id="802" r:id="rId388"/>
    <p:sldId id="914" r:id="rId389"/>
    <p:sldId id="852" r:id="rId390"/>
    <p:sldId id="1015" r:id="rId391"/>
    <p:sldId id="895" r:id="rId392"/>
    <p:sldId id="896" r:id="rId393"/>
    <p:sldId id="978" r:id="rId394"/>
    <p:sldId id="686" r:id="rId395"/>
    <p:sldId id="685" r:id="rId396"/>
    <p:sldId id="957" r:id="rId397"/>
    <p:sldId id="719" r:id="rId398"/>
    <p:sldId id="720" r:id="rId399"/>
    <p:sldId id="715" r:id="rId400"/>
    <p:sldId id="716" r:id="rId401"/>
    <p:sldId id="717" r:id="rId402"/>
    <p:sldId id="872" r:id="rId403"/>
    <p:sldId id="721" r:id="rId404"/>
    <p:sldId id="722" r:id="rId405"/>
    <p:sldId id="718" r:id="rId406"/>
    <p:sldId id="723" r:id="rId407"/>
    <p:sldId id="724" r:id="rId408"/>
    <p:sldId id="749" r:id="rId409"/>
    <p:sldId id="915" r:id="rId410"/>
    <p:sldId id="750" r:id="rId411"/>
    <p:sldId id="810" r:id="rId412"/>
    <p:sldId id="811" r:id="rId413"/>
    <p:sldId id="1078" r:id="rId414"/>
    <p:sldId id="812" r:id="rId415"/>
    <p:sldId id="725" r:id="rId416"/>
    <p:sldId id="726" r:id="rId417"/>
    <p:sldId id="1073" r:id="rId418"/>
    <p:sldId id="1011" r:id="rId419"/>
    <p:sldId id="1061" r:id="rId420"/>
    <p:sldId id="1062" r:id="rId421"/>
    <p:sldId id="1063" r:id="rId422"/>
    <p:sldId id="1064" r:id="rId423"/>
    <p:sldId id="1065" r:id="rId424"/>
    <p:sldId id="1066" r:id="rId425"/>
    <p:sldId id="1067" r:id="rId426"/>
    <p:sldId id="1068" r:id="rId427"/>
    <p:sldId id="727" r:id="rId428"/>
    <p:sldId id="728" r:id="rId429"/>
    <p:sldId id="781" r:id="rId430"/>
    <p:sldId id="1007" r:id="rId431"/>
    <p:sldId id="730" r:id="rId432"/>
    <p:sldId id="1079" r:id="rId433"/>
    <p:sldId id="1080" r:id="rId434"/>
    <p:sldId id="775" r:id="rId435"/>
    <p:sldId id="734" r:id="rId436"/>
    <p:sldId id="735" r:id="rId437"/>
    <p:sldId id="738" r:id="rId438"/>
    <p:sldId id="774" r:id="rId439"/>
    <p:sldId id="737" r:id="rId440"/>
    <p:sldId id="740" r:id="rId441"/>
    <p:sldId id="968" r:id="rId442"/>
    <p:sldId id="969" r:id="rId443"/>
    <p:sldId id="1045" r:id="rId444"/>
    <p:sldId id="986" r:id="rId445"/>
    <p:sldId id="427" r:id="rId446"/>
    <p:sldId id="688" r:id="rId447"/>
    <p:sldId id="689" r:id="rId448"/>
    <p:sldId id="731" r:id="rId449"/>
    <p:sldId id="732" r:id="rId450"/>
    <p:sldId id="758" r:id="rId451"/>
    <p:sldId id="759" r:id="rId452"/>
    <p:sldId id="916" r:id="rId453"/>
    <p:sldId id="917" r:id="rId454"/>
    <p:sldId id="840" r:id="rId455"/>
    <p:sldId id="841" r:id="rId456"/>
    <p:sldId id="939" r:id="rId457"/>
    <p:sldId id="766" r:id="rId458"/>
    <p:sldId id="767" r:id="rId459"/>
    <p:sldId id="776" r:id="rId460"/>
    <p:sldId id="752" r:id="rId461"/>
    <p:sldId id="753" r:id="rId462"/>
    <p:sldId id="764" r:id="rId463"/>
    <p:sldId id="765" r:id="rId464"/>
    <p:sldId id="874" r:id="rId465"/>
    <p:sldId id="946" r:id="rId466"/>
    <p:sldId id="777" r:id="rId467"/>
    <p:sldId id="762" r:id="rId468"/>
    <p:sldId id="763" r:id="rId469"/>
    <p:sldId id="769" r:id="rId470"/>
    <p:sldId id="770" r:id="rId471"/>
    <p:sldId id="873" r:id="rId472"/>
    <p:sldId id="875" r:id="rId473"/>
    <p:sldId id="1069" r:id="rId474"/>
    <p:sldId id="943" r:id="rId475"/>
    <p:sldId id="755" r:id="rId476"/>
    <p:sldId id="754" r:id="rId477"/>
    <p:sldId id="760" r:id="rId478"/>
    <p:sldId id="952" r:id="rId479"/>
    <p:sldId id="768" r:id="rId480"/>
    <p:sldId id="761" r:id="rId481"/>
    <p:sldId id="861" r:id="rId482"/>
    <p:sldId id="862" r:id="rId483"/>
    <p:sldId id="756" r:id="rId484"/>
    <p:sldId id="771" r:id="rId485"/>
    <p:sldId id="876" r:id="rId486"/>
    <p:sldId id="877" r:id="rId487"/>
    <p:sldId id="778" r:id="rId488"/>
    <p:sldId id="779" r:id="rId489"/>
    <p:sldId id="834" r:id="rId490"/>
    <p:sldId id="780" r:id="rId491"/>
    <p:sldId id="833" r:id="rId492"/>
    <p:sldId id="783" r:id="rId493"/>
    <p:sldId id="880" r:id="rId494"/>
    <p:sldId id="881" r:id="rId495"/>
    <p:sldId id="879" r:id="rId496"/>
    <p:sldId id="866" r:id="rId497"/>
    <p:sldId id="878" r:id="rId498"/>
    <p:sldId id="867" r:id="rId499"/>
    <p:sldId id="868" r:id="rId500"/>
    <p:sldId id="870" r:id="rId501"/>
    <p:sldId id="871" r:id="rId502"/>
    <p:sldId id="869" r:id="rId503"/>
    <p:sldId id="1033" r:id="rId504"/>
    <p:sldId id="1021" r:id="rId505"/>
    <p:sldId id="1022" r:id="rId506"/>
    <p:sldId id="1023" r:id="rId507"/>
    <p:sldId id="1024" r:id="rId508"/>
    <p:sldId id="1025" r:id="rId509"/>
    <p:sldId id="1027" r:id="rId510"/>
    <p:sldId id="1028" r:id="rId511"/>
    <p:sldId id="1029" r:id="rId512"/>
    <p:sldId id="1030" r:id="rId513"/>
    <p:sldId id="1032" r:id="rId514"/>
    <p:sldId id="1031" r:id="rId515"/>
    <p:sldId id="885" r:id="rId516"/>
    <p:sldId id="1074" r:id="rId517"/>
    <p:sldId id="976" r:id="rId518"/>
    <p:sldId id="933" r:id="rId519"/>
    <p:sldId id="954" r:id="rId520"/>
    <p:sldId id="788" r:id="rId521"/>
    <p:sldId id="988" r:id="rId522"/>
    <p:sldId id="1026" r:id="rId5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7EEEE3"/>
    <a:srgbClr val="2658E6"/>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1386" y="9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notesMaster" Target="notesMasters/notesMaster1.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presProps" Target="presProps.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theme" Target="theme/theme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commentAuthors" Target="commentAuthor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viewProps" Target="view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tableStyles" Target="tableStyle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01-05-2020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1199953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5/1/2020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5/1/2020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2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5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69354" y="449377"/>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3501008"/>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4293096"/>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iet</a:t>
            </a:r>
          </a:p>
        </p:txBody>
      </p:sp>
      <p:pic>
        <p:nvPicPr>
          <p:cNvPr id="13" name="Picture 12">
            <a:extLst>
              <a:ext uri="{FF2B5EF4-FFF2-40B4-BE49-F238E27FC236}">
                <a16:creationId xmlns:a16="http://schemas.microsoft.com/office/drawing/2014/main" id="{D3D8FB20-652F-40C0-91CB-254977560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2" y="32022"/>
            <a:ext cx="2809082" cy="867972"/>
          </a:xfrm>
          <a:prstGeom prst="rect">
            <a:avLst/>
          </a:prstGeom>
        </p:spPr>
      </p:pic>
      <p:sp>
        <p:nvSpPr>
          <p:cNvPr id="2" name="Rectangle 1">
            <a:extLst>
              <a:ext uri="{FF2B5EF4-FFF2-40B4-BE49-F238E27FC236}">
                <a16:creationId xmlns:a16="http://schemas.microsoft.com/office/drawing/2014/main" id="{6688B949-BD41-427D-9762-7848D58E60C5}"/>
              </a:ext>
            </a:extLst>
          </p:cNvPr>
          <p:cNvSpPr/>
          <p:nvPr/>
        </p:nvSpPr>
        <p:spPr>
          <a:xfrm>
            <a:off x="85550" y="5445224"/>
            <a:ext cx="8624704" cy="1048300"/>
          </a:xfrm>
          <a:prstGeom prst="rect">
            <a:avLst/>
          </a:prstGeom>
        </p:spPr>
        <p:txBody>
          <a:bodyPr wrap="square">
            <a:spAutoFit/>
          </a:bodyPr>
          <a:lstStyle/>
          <a:p>
            <a:pPr>
              <a:lnSpc>
                <a:spcPct val="150000"/>
              </a:lnSpc>
            </a:pPr>
            <a:r>
              <a:rPr lang="en-IN" sz="2200" dirty="0">
                <a:solidFill>
                  <a:schemeClr val="accent6">
                    <a:lumMod val="50000"/>
                  </a:schemeClr>
                </a:solidFill>
              </a:rPr>
              <a:t>In DBT module we are going to learn SQL, PL/SQL and also </a:t>
            </a:r>
          </a:p>
          <a:p>
            <a:pPr>
              <a:lnSpc>
                <a:spcPct val="150000"/>
              </a:lnSpc>
            </a:pPr>
            <a:r>
              <a:rPr lang="en-IN" sz="2200" dirty="0">
                <a:solidFill>
                  <a:schemeClr val="accent6">
                    <a:lumMod val="50000"/>
                  </a:schemeClr>
                </a:solidFill>
              </a:rPr>
              <a:t>NoSQL - MongoDB</a:t>
            </a:r>
          </a:p>
        </p:txBody>
      </p:sp>
      <p:sp>
        <p:nvSpPr>
          <p:cNvPr id="7" name="Rectangle 6">
            <a:extLst>
              <a:ext uri="{FF2B5EF4-FFF2-40B4-BE49-F238E27FC236}">
                <a16:creationId xmlns:a16="http://schemas.microsoft.com/office/drawing/2014/main" id="{7AA9DFD0-AAEC-4328-9C02-00DDDC98635E}"/>
              </a:ext>
            </a:extLst>
          </p:cNvPr>
          <p:cNvSpPr/>
          <p:nvPr/>
        </p:nvSpPr>
        <p:spPr>
          <a:xfrm>
            <a:off x="85551" y="2018791"/>
            <a:ext cx="4054401" cy="461665"/>
          </a:xfrm>
          <a:prstGeom prst="rect">
            <a:avLst/>
          </a:prstGeom>
        </p:spPr>
        <p:txBody>
          <a:bodyPr wrap="square">
            <a:spAutoFit/>
          </a:bodyPr>
          <a:lstStyle/>
          <a:p>
            <a:r>
              <a:rPr lang="en-IN" sz="24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F8963EBB-5ECF-47DD-ACCD-22EBD598F32E}"/>
              </a:ext>
            </a:extLst>
          </p:cNvPr>
          <p:cNvSpPr/>
          <p:nvPr/>
        </p:nvSpPr>
        <p:spPr>
          <a:xfrm>
            <a:off x="1456293" y="2493943"/>
            <a:ext cx="6041257" cy="523220"/>
          </a:xfrm>
          <a:prstGeom prst="rect">
            <a:avLst/>
          </a:prstGeom>
        </p:spPr>
        <p:txBody>
          <a:bodyPr wrap="square">
            <a:spAutoFit/>
          </a:bodyPr>
          <a:lstStyle/>
          <a:p>
            <a:r>
              <a:rPr lang="en-IN" sz="2800" dirty="0">
                <a:solidFill>
                  <a:schemeClr val="accent4">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331640" y="967035"/>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1066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42932" y="548680"/>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92460"/>
            <a:ext cx="8839200" cy="88431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683568" y="3979117"/>
            <a:ext cx="7848872"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6" name="Rectangle 5">
            <a:extLst>
              <a:ext uri="{FF2B5EF4-FFF2-40B4-BE49-F238E27FC236}">
                <a16:creationId xmlns:a16="http://schemas.microsoft.com/office/drawing/2014/main" id="{0BEADB64-FF78-439A-BAB0-922174A275EB}"/>
              </a:ext>
            </a:extLst>
          </p:cNvPr>
          <p:cNvSpPr/>
          <p:nvPr/>
        </p:nvSpPr>
        <p:spPr>
          <a:xfrm>
            <a:off x="152400" y="1214944"/>
            <a:ext cx="8668072" cy="1446550"/>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accent5">
                    <a:lumMod val="50000"/>
                  </a:schemeClr>
                </a:solidFill>
                <a:latin typeface="Roboto"/>
              </a:rPr>
              <a:t>database: </a:t>
            </a:r>
            <a:r>
              <a:rPr lang="en-US" sz="2000" dirty="0">
                <a:solidFill>
                  <a:schemeClr val="accent5">
                    <a:lumMod val="50000"/>
                  </a:schemeClr>
                </a:solidFill>
                <a:latin typeface="Roboto"/>
              </a:rPr>
              <a:t>Is the collection of related </a:t>
            </a:r>
            <a:r>
              <a:rPr lang="en-US" sz="2000" b="1" dirty="0">
                <a:solidFill>
                  <a:schemeClr val="accent5">
                    <a:lumMod val="50000"/>
                  </a:schemeClr>
                </a:solidFill>
                <a:latin typeface="Roboto"/>
                <a:hlinkClick r:id="rId3" action="ppaction://hlinksldjump">
                  <a:extLst>
                    <a:ext uri="{A12FA001-AC4F-418D-AE19-62706E023703}">
                      <ahyp:hlinkClr xmlns:ahyp="http://schemas.microsoft.com/office/drawing/2018/hyperlinkcolor" val="tx"/>
                    </a:ext>
                  </a:extLst>
                </a:hlinkClick>
              </a:rPr>
              <a:t>data</a:t>
            </a:r>
            <a:r>
              <a:rPr lang="en-US" sz="2000" b="1" dirty="0">
                <a:solidFill>
                  <a:schemeClr val="accent5">
                    <a:lumMod val="50000"/>
                  </a:schemeClr>
                </a:solidFill>
                <a:latin typeface="Roboto"/>
              </a:rPr>
              <a:t> </a:t>
            </a:r>
            <a:r>
              <a:rPr lang="en-US" sz="2000" dirty="0">
                <a:solidFill>
                  <a:schemeClr val="accent5">
                    <a:lumMod val="50000"/>
                  </a:schemeClr>
                </a:solidFill>
                <a:latin typeface="Roboto"/>
              </a:rPr>
              <a:t>which is organized, which is also called as structured data</a:t>
            </a:r>
            <a:r>
              <a:rPr lang="en-US" sz="2000" b="1" dirty="0">
                <a:solidFill>
                  <a:schemeClr val="accent5">
                    <a:lumMod val="50000"/>
                  </a:schemeClr>
                </a:solidFill>
                <a:latin typeface="Roboto"/>
              </a:rPr>
              <a:t>.</a:t>
            </a:r>
          </a:p>
          <a:p>
            <a:pPr marL="285750" indent="-285750">
              <a:buFont typeface="Arial" panose="020B0604020202020204" pitchFamily="34" charset="0"/>
              <a:buChar char="•"/>
            </a:pPr>
            <a:endParaRPr lang="en-US" sz="800" b="1" dirty="0">
              <a:solidFill>
                <a:schemeClr val="accent5">
                  <a:lumMod val="50000"/>
                </a:schemeClr>
              </a:solidFill>
              <a:latin typeface="Roboto"/>
            </a:endParaRPr>
          </a:p>
          <a:p>
            <a:pPr marL="285750" indent="-285750">
              <a:buFont typeface="Arial" panose="020B0604020202020204" pitchFamily="34" charset="0"/>
              <a:buChar char="•"/>
            </a:pPr>
            <a:r>
              <a:rPr lang="en-IN" sz="2000" b="1" dirty="0">
                <a:solidFill>
                  <a:schemeClr val="accent5">
                    <a:lumMod val="50000"/>
                  </a:schemeClr>
                </a:solidFill>
                <a:latin typeface="Roboto"/>
              </a:rPr>
              <a:t>management</a:t>
            </a:r>
            <a:r>
              <a:rPr lang="en-IN" sz="2000" dirty="0">
                <a:solidFill>
                  <a:schemeClr val="accent5">
                    <a:lumMod val="50000"/>
                  </a:schemeClr>
                </a:solidFill>
              </a:rPr>
              <a:t> </a:t>
            </a:r>
            <a:r>
              <a:rPr lang="en-IN" sz="2000" b="1" dirty="0">
                <a:solidFill>
                  <a:schemeClr val="accent5">
                    <a:lumMod val="50000"/>
                  </a:schemeClr>
                </a:solidFill>
                <a:latin typeface="Roboto"/>
              </a:rPr>
              <a:t>system</a:t>
            </a:r>
            <a:r>
              <a:rPr lang="en-IN" sz="2000" dirty="0">
                <a:solidFill>
                  <a:schemeClr val="accent5">
                    <a:lumMod val="50000"/>
                  </a:schemeClr>
                </a:solidFill>
              </a:rPr>
              <a:t>: </a:t>
            </a:r>
            <a:r>
              <a:rPr lang="en-US" sz="2000" dirty="0">
                <a:solidFill>
                  <a:schemeClr val="accent5">
                    <a:lumMod val="50000"/>
                  </a:schemeClr>
                </a:solidFill>
              </a:rPr>
              <a:t>is a software package designed to define, manipulate, retrieve and manage data in a database.</a:t>
            </a:r>
            <a:endParaRPr lang="en-IN" sz="2000" dirty="0">
              <a:solidFill>
                <a:schemeClr val="accent5">
                  <a:lumMod val="50000"/>
                </a:schemeClr>
              </a:solidFill>
            </a:endParaRPr>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889" y="2406004"/>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3779737"/>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467921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02222" y="2374645"/>
            <a:ext cx="7553315" cy="341607"/>
          </a:xfrm>
          <a:prstGeom prst="rect">
            <a:avLst/>
          </a:prstGeom>
        </p:spPr>
      </p:pic>
      <p:pic>
        <p:nvPicPr>
          <p:cNvPr id="7" name="Picture 6"/>
          <p:cNvPicPr>
            <a:picLocks noChangeAspect="1"/>
          </p:cNvPicPr>
          <p:nvPr/>
        </p:nvPicPr>
        <p:blipFill>
          <a:blip r:embed="rId3" cstate="print"/>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451076"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451077" y="2708830"/>
            <a:ext cx="5875762" cy="357873"/>
          </a:xfrm>
          <a:prstGeom prst="rect">
            <a:avLst/>
          </a:prstGeom>
        </p:spPr>
      </p:pic>
      <p:pic>
        <p:nvPicPr>
          <p:cNvPr id="9" name="Picture 8"/>
          <p:cNvPicPr>
            <a:picLocks noChangeAspect="1"/>
          </p:cNvPicPr>
          <p:nvPr/>
        </p:nvPicPr>
        <p:blipFill>
          <a:blip r:embed="rId5" cstate="print"/>
          <a:stretch>
            <a:fillRect/>
          </a:stretch>
        </p:blipFill>
        <p:spPr>
          <a:xfrm>
            <a:off x="460601" y="3232149"/>
            <a:ext cx="5867441" cy="416131"/>
          </a:xfrm>
          <a:prstGeom prst="rect">
            <a:avLst/>
          </a:prstGeom>
        </p:spPr>
      </p:pic>
      <p:pic>
        <p:nvPicPr>
          <p:cNvPr id="10" name="Picture 9"/>
          <p:cNvPicPr>
            <a:picLocks noChangeAspect="1"/>
          </p:cNvPicPr>
          <p:nvPr/>
        </p:nvPicPr>
        <p:blipFill>
          <a:blip r:embed="rId6" cstate="print"/>
          <a:stretch>
            <a:fillRect/>
          </a:stretch>
        </p:blipFill>
        <p:spPr>
          <a:xfrm>
            <a:off x="446313"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460600" y="4334391"/>
            <a:ext cx="6541573" cy="416131"/>
          </a:xfrm>
          <a:prstGeom prst="rect">
            <a:avLst/>
          </a:prstGeom>
        </p:spPr>
      </p:pic>
      <p:pic>
        <p:nvPicPr>
          <p:cNvPr id="13" name="Picture 12"/>
          <p:cNvPicPr>
            <a:picLocks noChangeAspect="1"/>
          </p:cNvPicPr>
          <p:nvPr/>
        </p:nvPicPr>
        <p:blipFill>
          <a:blip r:embed="rId8" cstate="print"/>
          <a:stretch>
            <a:fillRect/>
          </a:stretch>
        </p:blipFill>
        <p:spPr>
          <a:xfrm>
            <a:off x="473301" y="4924387"/>
            <a:ext cx="6524926" cy="399485"/>
          </a:xfrm>
          <a:prstGeom prst="rect">
            <a:avLst/>
          </a:prstGeom>
        </p:spPr>
      </p:pic>
      <p:pic>
        <p:nvPicPr>
          <p:cNvPr id="14" name="Picture 13"/>
          <p:cNvPicPr>
            <a:picLocks noChangeAspect="1"/>
          </p:cNvPicPr>
          <p:nvPr/>
        </p:nvPicPr>
        <p:blipFill>
          <a:blip r:embed="rId9" cstate="print"/>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 concepts</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952248"/>
            <a:ext cx="8712968" cy="5509200"/>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sp>
        <p:nvSpPr>
          <p:cNvPr id="2" name="Rectangle 1">
            <a:extLst>
              <a:ext uri="{FF2B5EF4-FFF2-40B4-BE49-F238E27FC236}">
                <a16:creationId xmlns:a16="http://schemas.microsoft.com/office/drawing/2014/main" id="{CFADFC78-92F4-44AB-9D15-5E534FA6345A}"/>
              </a:ext>
            </a:extLst>
          </p:cNvPr>
          <p:cNvSpPr/>
          <p:nvPr/>
        </p:nvSpPr>
        <p:spPr>
          <a:xfrm>
            <a:off x="22490" y="764704"/>
            <a:ext cx="9014006" cy="923330"/>
          </a:xfrm>
          <a:prstGeom prst="rect">
            <a:avLst/>
          </a:prstGeom>
        </p:spPr>
        <p:txBody>
          <a:bodyPr wrap="square">
            <a:spAutoFit/>
          </a:bodyPr>
          <a:lstStyle/>
          <a:p>
            <a:r>
              <a:rPr lang="en-IN" dirty="0"/>
              <a:t>Relational model organizes data into one or more tables (or "relations") of columns and rows, with a unique key identifying each row. Rows are also called records or tuples. Columns are also called attributes.</a:t>
            </a:r>
          </a:p>
        </p:txBody>
      </p:sp>
    </p:spTree>
    <p:extLst>
      <p:ext uri="{BB962C8B-B14F-4D97-AF65-F5344CB8AC3E}">
        <p14:creationId xmlns:p14="http://schemas.microsoft.com/office/powerpoint/2010/main" val="351236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0DB8379C-3EF3-4E26-AE5C-0AB1E69CBDD5}"/>
              </a:ext>
            </a:extLst>
          </p:cNvPr>
          <p:cNvSpPr/>
          <p:nvPr/>
        </p:nvSpPr>
        <p:spPr>
          <a:xfrm>
            <a:off x="4788024" y="1149059"/>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06" y="980728"/>
            <a:ext cx="4516394"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8396" y="1159597"/>
            <a:ext cx="1722076"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3965546" y="3419708"/>
            <a:ext cx="4494948" cy="723275"/>
          </a:xfrm>
          <a:prstGeom prst="rect">
            <a:avLst/>
          </a:prstGeom>
        </p:spPr>
        <p:txBody>
          <a:bodyPr wrap="none">
            <a:spAutoFit/>
          </a:bodyPr>
          <a:lstStyle/>
          <a:p>
            <a:r>
              <a:rPr lang="en-IN" dirty="0"/>
              <a:t>learned about something or someone.</a:t>
            </a:r>
          </a:p>
          <a:p>
            <a:r>
              <a:rPr lang="en-IN" sz="2300" dirty="0">
                <a:solidFill>
                  <a:schemeClr val="accent5">
                    <a:lumMod val="50000"/>
                  </a:schemeClr>
                </a:solidFill>
                <a:latin typeface="-apple-system"/>
              </a:rPr>
              <a:t>as SELECT (symbol: </a:t>
            </a:r>
            <a:r>
              <a:rPr lang="el-GR" sz="2300" dirty="0">
                <a:solidFill>
                  <a:srgbClr val="FFC000"/>
                </a:solidFill>
                <a:latin typeface="Verdana" panose="020B0604030504040204" pitchFamily="34" charset="0"/>
                <a:ea typeface="Verdana" panose="020B0604030504040204" pitchFamily="34" charset="0"/>
              </a:rPr>
              <a:t>σ</a:t>
            </a:r>
            <a:r>
              <a:rPr lang="el-GR" sz="2300" dirty="0">
                <a:solidFill>
                  <a:schemeClr val="accent5">
                    <a:lumMod val="50000"/>
                  </a:schemeClr>
                </a:solidFill>
                <a:latin typeface="-apple-system"/>
              </a:rPr>
              <a:t>)</a:t>
            </a:r>
            <a:r>
              <a:rPr lang="en-IN" sz="2300" dirty="0">
                <a:solidFill>
                  <a:schemeClr val="accent5">
                    <a:lumMod val="50000"/>
                  </a:schemeClr>
                </a:solidFill>
                <a:latin typeface="-apple-system"/>
              </a:rPr>
              <a:t> </a:t>
            </a:r>
            <a:r>
              <a:rPr lang="en-US" sz="2300" dirty="0">
                <a:solidFill>
                  <a:schemeClr val="accent5">
                    <a:lumMod val="50000"/>
                  </a:schemeClr>
                </a:solidFill>
                <a:latin typeface="-apple-system"/>
              </a:rPr>
              <a:t>(</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p:txBody>
      </p:sp>
      <p:sp>
        <p:nvSpPr>
          <p:cNvPr id="7" name="Rectangle 6"/>
          <p:cNvSpPr/>
          <p:nvPr/>
        </p:nvSpPr>
        <p:spPr>
          <a:xfrm>
            <a:off x="3586421" y="2262835"/>
            <a:ext cx="5465719" cy="1000274"/>
          </a:xfrm>
          <a:prstGeom prst="rect">
            <a:avLst/>
          </a:prstGeom>
        </p:spPr>
        <p:txBody>
          <a:bodyPr wrap="square">
            <a:spAutoFit/>
          </a:bodyPr>
          <a:lstStyle/>
          <a:p>
            <a:r>
              <a:rPr lang="en-IN" dirty="0"/>
              <a:t>skills acquired through experience or education, </a:t>
            </a:r>
            <a:r>
              <a:rPr lang="en-US" dirty="0"/>
              <a:t>the theoretical or practical understanding of a subject.</a:t>
            </a:r>
          </a:p>
          <a:p>
            <a:r>
              <a:rPr lang="en-IN" sz="2300" dirty="0">
                <a:solidFill>
                  <a:schemeClr val="accent5">
                    <a:lumMod val="50000"/>
                  </a:schemeClr>
                </a:solidFill>
                <a:latin typeface="-apple-system"/>
              </a:rPr>
              <a:t>SELECT  </a:t>
            </a:r>
            <a:r>
              <a:rPr lang="en-US" sz="2300" dirty="0">
                <a:solidFill>
                  <a:schemeClr val="accent5">
                    <a:lumMod val="50000"/>
                  </a:schemeClr>
                </a:solidFill>
                <a:latin typeface="-apple-system"/>
              </a:rPr>
              <a:t>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p:txBody>
      </p:sp>
      <p:sp>
        <p:nvSpPr>
          <p:cNvPr id="10" name="Rectangle 9"/>
          <p:cNvSpPr/>
          <p:nvPr/>
        </p:nvSpPr>
        <p:spPr>
          <a:xfrm>
            <a:off x="2987825" y="1084381"/>
            <a:ext cx="6156175" cy="1000274"/>
          </a:xfrm>
          <a:prstGeom prst="rect">
            <a:avLst/>
          </a:prstGeom>
        </p:spPr>
        <p:txBody>
          <a:bodyPr wrap="square">
            <a:spAutoFit/>
          </a:bodyPr>
          <a:lstStyle/>
          <a:p>
            <a:r>
              <a:rPr lang="en-IN" dirty="0"/>
              <a:t>the quality of having experience, knowledge, and good judgement; the quality of being wise.</a:t>
            </a:r>
          </a:p>
          <a:p>
            <a:r>
              <a:rPr lang="en-US" sz="2300" dirty="0">
                <a:solidFill>
                  <a:schemeClr val="accent5">
                    <a:lumMod val="50000"/>
                  </a:schemeClr>
                </a:solidFill>
                <a:latin typeface="-apple-system"/>
              </a:rPr>
              <a:t>you decide when to use and how to use(</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p>
        </p:txBody>
      </p:sp>
      <p:sp>
        <p:nvSpPr>
          <p:cNvPr id="11" name="Rectangle 10">
            <a:extLst>
              <a:ext uri="{FF2B5EF4-FFF2-40B4-BE49-F238E27FC236}">
                <a16:creationId xmlns:a16="http://schemas.microsoft.com/office/drawing/2014/main" id="{193577F8-FC1B-4AA2-83EF-F1C096585FBF}"/>
              </a:ext>
            </a:extLst>
          </p:cNvPr>
          <p:cNvSpPr/>
          <p:nvPr/>
        </p:nvSpPr>
        <p:spPr>
          <a:xfrm>
            <a:off x="118248" y="5366826"/>
            <a:ext cx="8846240" cy="1508105"/>
          </a:xfrm>
          <a:prstGeom prst="rect">
            <a:avLst/>
          </a:prstGeom>
        </p:spPr>
        <p:txBody>
          <a:bodyPr wrap="square">
            <a:spAutoFit/>
          </a:bodyPr>
          <a:lstStyle/>
          <a:p>
            <a:pPr algn="just"/>
            <a:r>
              <a:rPr lang="en-US" sz="2300" dirty="0">
                <a:solidFill>
                  <a:schemeClr val="accent5">
                    <a:lumMod val="50000"/>
                  </a:schemeClr>
                </a:solidFill>
                <a:latin typeface="-apple-system"/>
              </a:rPr>
              <a:t>I give you a number (</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tell you it’s the quantity of nuclear warheads (</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now you know the 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you decide not to use them or to make more (</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solidFill>
                <a:schemeClr val="accent5">
                  <a:lumMod val="50000"/>
                </a:schemeClr>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355143" y="116632"/>
            <a:ext cx="8433713" cy="707886"/>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000" b="1" i="1" dirty="0"/>
              <a:t>information</a:t>
            </a:r>
            <a:r>
              <a:rPr lang="en-US" sz="2000" dirty="0"/>
              <a:t>, </a:t>
            </a:r>
            <a:r>
              <a:rPr lang="en-US" sz="2000" b="1" i="1" dirty="0"/>
              <a:t>knowledge</a:t>
            </a:r>
            <a:r>
              <a:rPr lang="en-US" sz="2000" dirty="0"/>
              <a:t>, and </a:t>
            </a:r>
            <a:r>
              <a:rPr lang="en-US" sz="2000" b="1" i="1" dirty="0"/>
              <a:t>wisdom</a:t>
            </a:r>
            <a:r>
              <a:rPr lang="en-US" sz="2000" dirty="0"/>
              <a:t>.</a:t>
            </a:r>
            <a:endParaRPr lang="en-US" sz="2400" dirty="0"/>
          </a:p>
        </p:txBody>
      </p:sp>
      <p:sp>
        <p:nvSpPr>
          <p:cNvPr id="5" name="Rectangle 4">
            <a:extLst>
              <a:ext uri="{FF2B5EF4-FFF2-40B4-BE49-F238E27FC236}">
                <a16:creationId xmlns:a16="http://schemas.microsoft.com/office/drawing/2014/main" id="{05256EC0-A8C9-41D3-A488-E7C4127D2426}"/>
              </a:ext>
            </a:extLst>
          </p:cNvPr>
          <p:cNvSpPr/>
          <p:nvPr/>
        </p:nvSpPr>
        <p:spPr>
          <a:xfrm>
            <a:off x="4449997" y="4431449"/>
            <a:ext cx="2102370" cy="461665"/>
          </a:xfrm>
          <a:prstGeom prst="rect">
            <a:avLst/>
          </a:prstGeom>
        </p:spPr>
        <p:txBody>
          <a:bodyPr wrap="none">
            <a:spAutoFit/>
          </a:bodyPr>
          <a:lstStyle/>
          <a:p>
            <a:pPr algn="just"/>
            <a:r>
              <a:rPr lang="en-IN" sz="2300" dirty="0">
                <a:solidFill>
                  <a:schemeClr val="accent5">
                    <a:lumMod val="50000"/>
                  </a:schemeClr>
                </a:solidFill>
                <a:latin typeface="-apple-system"/>
              </a:rPr>
              <a:t>Sigma(</a:t>
            </a:r>
            <a:r>
              <a:rPr lang="el-GR" sz="2300" dirty="0">
                <a:solidFill>
                  <a:srgbClr val="FFC000"/>
                </a:solidFill>
                <a:latin typeface="Verdana" panose="020B0604030504040204" pitchFamily="34" charset="0"/>
                <a:ea typeface="Verdana" panose="020B0604030504040204" pitchFamily="34" charset="0"/>
              </a:rPr>
              <a:t>σ</a:t>
            </a:r>
            <a:r>
              <a:rPr lang="en-IN" sz="2300" dirty="0">
                <a:solidFill>
                  <a:schemeClr val="accent5">
                    <a:lumMod val="50000"/>
                  </a:schemeClr>
                </a:solidFill>
                <a:latin typeface="-apple-system"/>
              </a:rPr>
              <a:t>)</a:t>
            </a:r>
            <a:r>
              <a:rPr lang="en-IN" sz="2300" dirty="0">
                <a:solidFill>
                  <a:srgbClr val="FFC000"/>
                </a:solidFill>
                <a:latin typeface="Verdana" panose="020B0604030504040204" pitchFamily="34" charset="0"/>
                <a:ea typeface="Verdana" panose="020B0604030504040204" pitchFamily="34" charset="0"/>
              </a:rPr>
              <a:t> </a:t>
            </a:r>
            <a:r>
              <a:rPr lang="en-US" sz="2300" dirty="0">
                <a:solidFill>
                  <a:schemeClr val="accent5">
                    <a:lumMod val="50000"/>
                  </a:schemeClr>
                </a:solidFill>
                <a:latin typeface="-apple-system"/>
              </a:rPr>
              <a:t>(</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6176" y="5013176"/>
            <a:ext cx="4715458" cy="400110"/>
          </a:xfrm>
          <a:prstGeom prst="rect">
            <a:avLst/>
          </a:prstGeom>
        </p:spPr>
        <p:txBody>
          <a:bodyPr wrap="none">
            <a:spAutoFit/>
          </a:bodyPr>
          <a:lstStyle/>
          <a:p>
            <a:pPr algn="just"/>
            <a:r>
              <a:rPr lang="en-IN" sz="2000" dirty="0">
                <a:solidFill>
                  <a:srgbClr val="006C86"/>
                </a:solidFill>
                <a:latin typeface="-apple-system"/>
              </a:rPr>
              <a:t>Not understood let’s take another example.</a:t>
            </a:r>
            <a:endParaRPr lang="en-US" sz="2000" dirty="0">
              <a:solidFill>
                <a:srgbClr val="006C86"/>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P spid="14"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272138" y="1927105"/>
            <a:ext cx="4659902" cy="256846"/>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27000" y="4652969"/>
            <a:ext cx="4002974" cy="787195"/>
          </a:xfrm>
          <a:prstGeom prst="rect">
            <a:avLst/>
          </a:prstGeom>
        </p:spPr>
      </p:pic>
      <p:pic>
        <p:nvPicPr>
          <p:cNvPr id="8" name="Picture 7"/>
          <p:cNvPicPr>
            <a:picLocks noChangeAspect="1"/>
          </p:cNvPicPr>
          <p:nvPr/>
        </p:nvPicPr>
        <p:blipFill>
          <a:blip r:embed="rId3" cstate="print"/>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08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cstate="print"/>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642048" y="4147633"/>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58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SUM,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6516216"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GROUP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6" name="TextBox 5"/>
          <p:cNvSpPr txBox="1"/>
          <p:nvPr/>
        </p:nvSpPr>
        <p:spPr>
          <a:xfrm>
            <a:off x="142844" y="3357562"/>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52400" y="260648"/>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755576"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42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cstate="print"/>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228600" y="4149080"/>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0886" y="188640"/>
            <a:ext cx="9133114" cy="1980000"/>
          </a:xfrm>
          <a:prstGeom prst="rect">
            <a:avLst/>
          </a:prstGeom>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292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237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156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6200" y="3124200"/>
            <a:ext cx="4145478" cy="3185114"/>
          </a:xfrm>
          <a:prstGeom prst="rect">
            <a:avLst/>
          </a:prstGeom>
        </p:spPr>
      </p:pic>
      <p:pic>
        <p:nvPicPr>
          <p:cNvPr id="14" name="Picture 13"/>
          <p:cNvPicPr>
            <a:picLocks noChangeAspect="1"/>
          </p:cNvPicPr>
          <p:nvPr/>
        </p:nvPicPr>
        <p:blipFill>
          <a:blip r:embed="rId3" cstate="print"/>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179512" y="5602104"/>
            <a:ext cx="6469370" cy="646331"/>
          </a:xfrm>
          <a:prstGeom prst="rect">
            <a:avLst/>
          </a:prstGeom>
        </p:spPr>
        <p:txBody>
          <a:bodyPr wrap="square">
            <a:spAutoFit/>
          </a:bodyPr>
          <a:lstStyle/>
          <a:p>
            <a:r>
              <a:rPr lang="en-IN" dirty="0">
                <a:solidFill>
                  <a:schemeClr val="accent4">
                    <a:lumMod val="50000"/>
                  </a:schemeClr>
                </a:solidFill>
              </a:rPr>
              <a:t>SET A – { 25, 29, 45, 23, 60, 51, 35, …. }</a:t>
            </a:r>
          </a:p>
          <a:p>
            <a:r>
              <a:rPr lang="en-IN" dirty="0">
                <a:solidFill>
                  <a:schemeClr val="accent4">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179512" y="5121312"/>
            <a:ext cx="954778" cy="400110"/>
          </a:xfrm>
          <a:prstGeom prst="rect">
            <a:avLst/>
          </a:prstGeom>
        </p:spPr>
        <p:txBody>
          <a:bodyPr wrap="square">
            <a:spAutoFit/>
          </a:bodyPr>
          <a:lstStyle/>
          <a:p>
            <a:r>
              <a:rPr lang="en-US" sz="2000" b="1" dirty="0">
                <a:solidFill>
                  <a:schemeClr val="accent5">
                    <a:lumMod val="50000"/>
                  </a:schemeClr>
                </a:solidFill>
                <a:latin typeface="-apple-system"/>
              </a:rPr>
              <a:t>data</a:t>
            </a:r>
            <a:endParaRPr lang="en-IN" sz="2000" b="1" dirty="0">
              <a:solidFill>
                <a:schemeClr val="accent5">
                  <a:lumMod val="50000"/>
                </a:schemeClr>
              </a:solidFill>
            </a:endParaRPr>
          </a:p>
        </p:txBody>
      </p:sp>
      <p:sp>
        <p:nvSpPr>
          <p:cNvPr id="8" name="Rectangle 7">
            <a:extLst>
              <a:ext uri="{FF2B5EF4-FFF2-40B4-BE49-F238E27FC236}">
                <a16:creationId xmlns:a16="http://schemas.microsoft.com/office/drawing/2014/main" id="{B1B66409-5192-407D-9CFA-2C5B1BE8FBEC}"/>
              </a:ext>
            </a:extLst>
          </p:cNvPr>
          <p:cNvSpPr/>
          <p:nvPr/>
        </p:nvSpPr>
        <p:spPr>
          <a:xfrm>
            <a:off x="122335" y="3320171"/>
            <a:ext cx="8473229" cy="400110"/>
          </a:xfrm>
          <a:prstGeom prst="rect">
            <a:avLst/>
          </a:prstGeom>
        </p:spPr>
        <p:txBody>
          <a:bodyPr wrap="square">
            <a:spAutoFit/>
          </a:bodyPr>
          <a:lstStyle/>
          <a:p>
            <a:r>
              <a:rPr lang="en-US" sz="2000" b="1" dirty="0">
                <a:solidFill>
                  <a:schemeClr val="accent5">
                    <a:lumMod val="50000"/>
                  </a:schemeClr>
                </a:solidFill>
                <a:latin typeface="-apple-system"/>
              </a:rPr>
              <a:t>Information</a:t>
            </a:r>
            <a:endParaRPr lang="en-IN" sz="2000" b="1" dirty="0">
              <a:solidFill>
                <a:schemeClr val="accent5">
                  <a:lumMod val="50000"/>
                </a:schemeClr>
              </a:solidFill>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156609" y="3716562"/>
            <a:ext cx="8830782" cy="1200329"/>
          </a:xfrm>
          <a:prstGeom prst="rect">
            <a:avLst/>
          </a:prstGeom>
        </p:spPr>
        <p:txBody>
          <a:bodyPr wrap="square">
            <a:spAutoFit/>
          </a:bodyPr>
          <a:lstStyle/>
          <a:p>
            <a:r>
              <a:rPr lang="en-US" dirty="0">
                <a:solidFill>
                  <a:schemeClr val="accent4">
                    <a:lumMod val="50000"/>
                  </a:schemeClr>
                </a:solidFill>
              </a:rPr>
              <a:t>Now we arrange the data and make some sense and create information.</a:t>
            </a:r>
          </a:p>
          <a:p>
            <a:r>
              <a:rPr lang="en-US" dirty="0">
                <a:solidFill>
                  <a:schemeClr val="accent4">
                    <a:lumMod val="50000"/>
                  </a:schemeClr>
                </a:solidFill>
              </a:rPr>
              <a:t>SET A is </a:t>
            </a:r>
            <a:r>
              <a:rPr lang="en-US" b="1" dirty="0">
                <a:solidFill>
                  <a:schemeClr val="accent4">
                    <a:lumMod val="50000"/>
                  </a:schemeClr>
                </a:solidFill>
              </a:rPr>
              <a:t>Age</a:t>
            </a:r>
            <a:r>
              <a:rPr lang="en-US" dirty="0">
                <a:solidFill>
                  <a:schemeClr val="accent4">
                    <a:lumMod val="50000"/>
                  </a:schemeClr>
                </a:solidFill>
              </a:rPr>
              <a:t>, SET B is </a:t>
            </a:r>
            <a:r>
              <a:rPr lang="en-US" b="1" dirty="0">
                <a:solidFill>
                  <a:schemeClr val="accent4">
                    <a:lumMod val="50000"/>
                  </a:schemeClr>
                </a:solidFill>
              </a:rPr>
              <a:t>Name</a:t>
            </a:r>
          </a:p>
          <a:p>
            <a:r>
              <a:rPr lang="en-IN" dirty="0">
                <a:solidFill>
                  <a:schemeClr val="accent4">
                    <a:lumMod val="50000"/>
                  </a:schemeClr>
                </a:solidFill>
              </a:rPr>
              <a:t>Age – { 25, 29, 45, 23, 60, 51, 35, …. }</a:t>
            </a:r>
          </a:p>
          <a:p>
            <a:r>
              <a:rPr lang="en-IN" dirty="0">
                <a:solidFill>
                  <a:schemeClr val="accent4">
                    <a:lumMod val="50000"/>
                  </a:schemeClr>
                </a:solidFill>
              </a:rPr>
              <a:t>Name – { Ben, Jo, Kim, Tom, Toy, Sam, Don, …. }  </a:t>
            </a:r>
            <a:r>
              <a:rPr lang="en-US" dirty="0">
                <a:solidFill>
                  <a:schemeClr val="accent4">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156609" y="1904702"/>
            <a:ext cx="1872208" cy="400110"/>
          </a:xfrm>
          <a:prstGeom prst="rect">
            <a:avLst/>
          </a:prstGeom>
        </p:spPr>
        <p:txBody>
          <a:bodyPr wrap="square">
            <a:spAutoFit/>
          </a:bodyPr>
          <a:lstStyle/>
          <a:p>
            <a:r>
              <a:rPr lang="en-US" sz="2000" b="1" dirty="0">
                <a:solidFill>
                  <a:schemeClr val="accent5">
                    <a:lumMod val="50000"/>
                  </a:schemeClr>
                </a:solidFill>
                <a:latin typeface="-apple-system"/>
              </a:rPr>
              <a:t>knowledge</a:t>
            </a:r>
            <a:endParaRPr lang="en-IN" sz="2000" b="1" dirty="0">
              <a:solidFill>
                <a:schemeClr val="accent5">
                  <a:lumMod val="50000"/>
                </a:schemeClr>
              </a:solidFill>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179512" y="2268533"/>
            <a:ext cx="8964489" cy="923330"/>
          </a:xfrm>
          <a:prstGeom prst="rect">
            <a:avLst/>
          </a:prstGeom>
        </p:spPr>
        <p:txBody>
          <a:bodyPr wrap="square">
            <a:spAutoFit/>
          </a:bodyPr>
          <a:lstStyle/>
          <a:p>
            <a:r>
              <a:rPr lang="en-US" dirty="0">
                <a:solidFill>
                  <a:schemeClr val="accent4">
                    <a:lumMod val="50000"/>
                  </a:schemeClr>
                </a:solidFill>
              </a:rPr>
              <a:t>Age of employees: </a:t>
            </a:r>
          </a:p>
          <a:p>
            <a:r>
              <a:rPr lang="en-US" dirty="0">
                <a:solidFill>
                  <a:schemeClr val="accent4">
                    <a:lumMod val="50000"/>
                  </a:schemeClr>
                </a:solidFill>
              </a:rPr>
              <a:t>R = { Ben is 25 yrs. Old, Jo is 29 yrs. Old, </a:t>
            </a:r>
            <a:r>
              <a:rPr lang="en-IN" dirty="0">
                <a:solidFill>
                  <a:schemeClr val="accent4">
                    <a:lumMod val="50000"/>
                  </a:schemeClr>
                </a:solidFill>
              </a:rPr>
              <a:t>Kim</a:t>
            </a:r>
            <a:r>
              <a:rPr lang="en-US" dirty="0">
                <a:solidFill>
                  <a:schemeClr val="accent4">
                    <a:lumMod val="50000"/>
                  </a:schemeClr>
                </a:solidFill>
              </a:rPr>
              <a:t> is 45 yrs. Old, </a:t>
            </a:r>
            <a:r>
              <a:rPr lang="en-IN" dirty="0">
                <a:solidFill>
                  <a:schemeClr val="accent4">
                    <a:lumMod val="50000"/>
                  </a:schemeClr>
                </a:solidFill>
              </a:rPr>
              <a:t>Tom</a:t>
            </a:r>
            <a:r>
              <a:rPr lang="en-US" dirty="0">
                <a:solidFill>
                  <a:schemeClr val="accent4">
                    <a:lumMod val="50000"/>
                  </a:schemeClr>
                </a:solidFill>
              </a:rPr>
              <a:t> is 23 yrs. Old, </a:t>
            </a:r>
            <a:r>
              <a:rPr lang="en-IN" dirty="0">
                <a:solidFill>
                  <a:schemeClr val="accent4">
                    <a:lumMod val="50000"/>
                  </a:schemeClr>
                </a:solidFill>
              </a:rPr>
              <a:t>Toy</a:t>
            </a:r>
            <a:r>
              <a:rPr lang="en-US" dirty="0">
                <a:solidFill>
                  <a:schemeClr val="accent4">
                    <a:lumMod val="50000"/>
                  </a:schemeClr>
                </a:solidFill>
              </a:rPr>
              <a:t> is 60 yrs. Old</a:t>
            </a:r>
            <a:r>
              <a:rPr lang="en-IN" dirty="0">
                <a:solidFill>
                  <a:schemeClr val="accent4">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179512" y="151519"/>
            <a:ext cx="1242300" cy="400110"/>
          </a:xfrm>
          <a:prstGeom prst="rect">
            <a:avLst/>
          </a:prstGeom>
        </p:spPr>
        <p:txBody>
          <a:bodyPr wrap="square">
            <a:spAutoFit/>
          </a:bodyPr>
          <a:lstStyle/>
          <a:p>
            <a:r>
              <a:rPr lang="en-US" sz="2000" b="1" dirty="0">
                <a:solidFill>
                  <a:schemeClr val="accent5">
                    <a:lumMod val="50000"/>
                  </a:schemeClr>
                </a:solidFill>
                <a:latin typeface="-apple-system"/>
              </a:rPr>
              <a:t>wisdom</a:t>
            </a:r>
            <a:endParaRPr lang="en-IN" sz="2000" b="1" dirty="0">
              <a:solidFill>
                <a:schemeClr val="accent5">
                  <a:lumMod val="50000"/>
                </a:schemeClr>
              </a:solidFill>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179512" y="513595"/>
            <a:ext cx="8830782" cy="1200329"/>
          </a:xfrm>
          <a:prstGeom prst="rect">
            <a:avLst/>
          </a:prstGeom>
        </p:spPr>
        <p:txBody>
          <a:bodyPr wrap="square">
            <a:spAutoFit/>
          </a:bodyPr>
          <a:lstStyle/>
          <a:p>
            <a:pPr marL="257209" indent="-257209">
              <a:buFont typeface="Arial" panose="020B0604020202020204" pitchFamily="34" charset="0"/>
              <a:buChar char="•"/>
            </a:pPr>
            <a:r>
              <a:rPr lang="en-US" dirty="0">
                <a:solidFill>
                  <a:schemeClr val="accent4">
                    <a:lumMod val="50000"/>
                  </a:schemeClr>
                </a:solidFill>
              </a:rPr>
              <a:t>Our employees Ben, Jo, and Tom are young.</a:t>
            </a:r>
          </a:p>
          <a:p>
            <a:pPr marL="257209" indent="-257209">
              <a:buFont typeface="Arial" panose="020B0604020202020204" pitchFamily="34" charset="0"/>
              <a:buChar char="•"/>
            </a:pPr>
            <a:r>
              <a:rPr lang="en-US" dirty="0">
                <a:solidFill>
                  <a:schemeClr val="accent4">
                    <a:lumMod val="50000"/>
                  </a:schemeClr>
                </a:solidFill>
              </a:rPr>
              <a:t>Our employees Ben, Jo, and Tom are in 20’s</a:t>
            </a:r>
          </a:p>
          <a:p>
            <a:pPr marL="257209" indent="-257209">
              <a:buFont typeface="Arial" panose="020B0604020202020204" pitchFamily="34" charset="0"/>
              <a:buChar char="•"/>
            </a:pPr>
            <a:r>
              <a:rPr lang="en-US" dirty="0">
                <a:solidFill>
                  <a:schemeClr val="accent4">
                    <a:lumMod val="50000"/>
                  </a:schemeClr>
                </a:solidFill>
              </a:rPr>
              <a:t>Toy is going to retire next year.</a:t>
            </a:r>
          </a:p>
          <a:p>
            <a:pPr marL="257209" indent="-257209">
              <a:buFont typeface="Arial" panose="020B0604020202020204" pitchFamily="34" charset="0"/>
              <a:buChar char="•"/>
            </a:pPr>
            <a:r>
              <a:rPr lang="en-US" dirty="0">
                <a:solidFill>
                  <a:schemeClr val="accent4">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0564" y="3501598"/>
            <a:ext cx="3383436" cy="28305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7884368" y="3848589"/>
            <a:ext cx="12596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
        <p:nvSpPr>
          <p:cNvPr id="12" name="Rectangle 11">
            <a:extLst>
              <a:ext uri="{FF2B5EF4-FFF2-40B4-BE49-F238E27FC236}">
                <a16:creationId xmlns:a16="http://schemas.microsoft.com/office/drawing/2014/main" id="{3DEC526C-D891-4636-B32E-A1BF4D9BD713}"/>
              </a:ext>
            </a:extLst>
          </p:cNvPr>
          <p:cNvSpPr/>
          <p:nvPr/>
        </p:nvSpPr>
        <p:spPr>
          <a:xfrm>
            <a:off x="7236296" y="3109996"/>
            <a:ext cx="2011128" cy="400110"/>
          </a:xfrm>
          <a:prstGeom prst="rect">
            <a:avLst/>
          </a:prstGeom>
        </p:spPr>
        <p:txBody>
          <a:bodyPr wrap="none">
            <a:spAutoFit/>
          </a:bodyPr>
          <a:lstStyle/>
          <a:p>
            <a:pPr algn="just"/>
            <a:r>
              <a:rPr lang="en-IN" sz="2000" dirty="0">
                <a:solidFill>
                  <a:srgbClr val="006C86"/>
                </a:solidFill>
                <a:latin typeface="-apple-system"/>
              </a:rPr>
              <a:t>Example of DIKW.</a:t>
            </a:r>
            <a:endParaRPr lang="en-US" sz="2000" dirty="0">
              <a:solidFill>
                <a:srgbClr val="006C86"/>
              </a:solidFill>
              <a:latin typeface="-apple-system"/>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cstate="print"/>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0" y="188640"/>
            <a:ext cx="9144000" cy="198120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52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65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52400" y="4883095"/>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86046"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842996" y="3475175"/>
            <a:ext cx="7301153" cy="685799"/>
          </a:xfrm>
          <a:prstGeom prst="rect">
            <a:avLst/>
          </a:prstGeom>
        </p:spPr>
      </p:pic>
      <p:pic>
        <p:nvPicPr>
          <p:cNvPr id="10" name="Picture 9"/>
          <p:cNvPicPr>
            <a:picLocks noChangeAspect="1"/>
          </p:cNvPicPr>
          <p:nvPr/>
        </p:nvPicPr>
        <p:blipFill>
          <a:blip r:embed="rId4" cstate="print"/>
          <a:stretch>
            <a:fillRect/>
          </a:stretch>
        </p:blipFill>
        <p:spPr>
          <a:xfrm>
            <a:off x="842996"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826174" y="5257800"/>
            <a:ext cx="7186851" cy="687600"/>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830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0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53629644"/>
              </p:ext>
            </p:extLst>
          </p:nvPr>
        </p:nvGraphicFramePr>
        <p:xfrm>
          <a:off x="152400" y="1676400"/>
          <a:ext cx="8839200" cy="18542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376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355146" y="3165888"/>
            <a:ext cx="5819775" cy="371475"/>
          </a:xfrm>
          <a:prstGeom prst="rect">
            <a:avLst/>
          </a:prstGeom>
        </p:spPr>
      </p:pic>
      <p:pic>
        <p:nvPicPr>
          <p:cNvPr id="11" name="Picture 10"/>
          <p:cNvPicPr>
            <a:picLocks noChangeAspect="1"/>
          </p:cNvPicPr>
          <p:nvPr/>
        </p:nvPicPr>
        <p:blipFill>
          <a:blip r:embed="rId4" cstate="print"/>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3573016"/>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5993"/>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482509"/>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55340" y="3429000"/>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4775681" y="5552757"/>
            <a:ext cx="4215919" cy="707886"/>
          </a:xfrm>
          <a:prstGeom prst="rect">
            <a:avLst/>
          </a:prstGeom>
        </p:spPr>
        <p:txBody>
          <a:bodyPr wrap="square">
            <a:spAutoFit/>
          </a:bodyPr>
          <a:lstStyle/>
          <a:p>
            <a:r>
              <a:rPr lang="en-US" sz="2000" dirty="0">
                <a:solidFill>
                  <a:schemeClr val="accent6">
                    <a:lumMod val="75000"/>
                  </a:schemeClr>
                </a:solidFill>
                <a:latin typeface="Verdana" panose="020B0604030504040204" pitchFamily="34" charset="0"/>
              </a:rPr>
              <a:t>A FOREIGN KEY is a key used to link multiple tables together.</a:t>
            </a:r>
            <a:endParaRPr lang="en-IN" sz="20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573016"/>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251520" y="1268104"/>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52400" y="1340768"/>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693319"/>
          </a:xfrm>
          <a:prstGeom prst="rect">
            <a:avLst/>
          </a:prstGeom>
          <a:noFill/>
        </p:spPr>
        <p:txBody>
          <a:bodyPr wrap="square">
            <a:spAutoFit/>
          </a:bodyPr>
          <a:lstStyle/>
          <a:p>
            <a:pPr algn="just"/>
            <a:r>
              <a:rPr lang="en-IN"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799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702549"/>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780928"/>
            <a:ext cx="8991600" cy="646331"/>
          </a:xfrm>
          <a:prstGeom prst="rect">
            <a:avLst/>
          </a:prstGeom>
          <a:noFill/>
        </p:spPr>
        <p:txBody>
          <a:bodyPr wrap="square">
            <a:spAutoFit/>
          </a:bodyPr>
          <a:lstStyle/>
          <a:p>
            <a:pPr algn="just"/>
            <a:r>
              <a:rPr lang="en-IN"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980728"/>
            <a:ext cx="8991600" cy="1477328"/>
          </a:xfrm>
          <a:prstGeom prst="rect">
            <a:avLst/>
          </a:prstGeom>
        </p:spPr>
        <p:txBody>
          <a:bodyPr wrap="square">
            <a:spAutoFit/>
          </a:bodyPr>
          <a:lstStyle/>
          <a:p>
            <a:r>
              <a:rPr lang="en-IN" sz="2000" dirty="0">
                <a:solidFill>
                  <a:srgbClr val="0077AA"/>
                </a:solidFill>
                <a:latin typeface="Liberation Mono"/>
                <a:ea typeface="Times New Roman" panose="02020603050405020304" pitchFamily="18" charset="0"/>
              </a:rPr>
              <a:t>CREATE</a:t>
            </a:r>
            <a:r>
              <a:rPr lang="en-IN" sz="2000" dirty="0">
                <a:latin typeface="Liberation Mono"/>
                <a:cs typeface="Arial" panose="020B0604020202020204" pitchFamily="34" charset="0"/>
              </a:rPr>
              <a:t> </a:t>
            </a:r>
            <a:r>
              <a:rPr lang="en-IN" sz="2000" dirty="0">
                <a:solidFill>
                  <a:srgbClr val="0077AA"/>
                </a:solidFill>
                <a:latin typeface="Liberation Mono"/>
                <a:ea typeface="Times New Roman" panose="02020603050405020304" pitchFamily="18" charset="0"/>
              </a:rPr>
              <a:t>TABLE</a:t>
            </a:r>
            <a:r>
              <a:rPr lang="en-IN" sz="2000" dirty="0">
                <a:latin typeface="Liberation Mono"/>
                <a:cs typeface="Arial" panose="020B0604020202020204" pitchFamily="34" charset="0"/>
              </a:rPr>
              <a:t> </a:t>
            </a:r>
            <a:r>
              <a:rPr lang="en-IN" sz="2000" dirty="0">
                <a:latin typeface="Liberation Mono"/>
                <a:ea typeface="Times New Roman" panose="02020603050405020304" pitchFamily="18" charset="0"/>
              </a:rPr>
              <a:t>CUSTOMER</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cID </a:t>
            </a:r>
            <a:r>
              <a:rPr lang="en-IN" sz="2000" dirty="0">
                <a:solidFill>
                  <a:srgbClr val="834689"/>
                </a:solidFill>
                <a:latin typeface="Liberation Mono"/>
              </a:rPr>
              <a:t>INT PRIMARY KEY</a:t>
            </a:r>
            <a:r>
              <a:rPr lang="en-IN" sz="2000" dirty="0">
                <a:latin typeface="Liberation Mono"/>
                <a:cs typeface="Arial" panose="020B0604020202020204" pitchFamily="34" charset="0"/>
              </a:rPr>
              <a:t> , name </a:t>
            </a:r>
            <a:r>
              <a:rPr lang="en-IN" sz="2000" dirty="0">
                <a:solidFill>
                  <a:srgbClr val="834689"/>
                </a:solidFill>
                <a:latin typeface="Liberation Mono"/>
              </a:rPr>
              <a:t>VARCHAR</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50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 description </a:t>
            </a:r>
            <a:r>
              <a:rPr lang="en-IN" sz="2000" dirty="0">
                <a:solidFill>
                  <a:srgbClr val="834689"/>
                </a:solidFill>
                <a:latin typeface="Liberation Mono"/>
              </a:rPr>
              <a:t>TEXT</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a:p>
            <a:endParaRPr lang="en-IN" sz="1000" dirty="0">
              <a:solidFill>
                <a:srgbClr val="0077AA"/>
              </a:solidFill>
              <a:latin typeface="Liberation Mono"/>
              <a:ea typeface="Times New Roman" panose="02020603050405020304" pitchFamily="18" charset="0"/>
            </a:endParaRPr>
          </a:p>
          <a:p>
            <a:r>
              <a:rPr lang="en-IN" sz="2000" dirty="0">
                <a:solidFill>
                  <a:srgbClr val="0077AA"/>
                </a:solidFill>
                <a:latin typeface="Liberation Mono"/>
                <a:ea typeface="Times New Roman" panose="02020603050405020304" pitchFamily="18" charset="0"/>
              </a:rPr>
              <a:t>CREATE</a:t>
            </a:r>
            <a:r>
              <a:rPr lang="en-IN" sz="2000" dirty="0">
                <a:latin typeface="Liberation Mono"/>
                <a:cs typeface="Arial" panose="020B0604020202020204" pitchFamily="34" charset="0"/>
              </a:rPr>
              <a:t> </a:t>
            </a:r>
            <a:r>
              <a:rPr lang="en-IN" sz="2000" dirty="0">
                <a:solidFill>
                  <a:srgbClr val="0077AA"/>
                </a:solidFill>
                <a:latin typeface="Liberation Mono"/>
                <a:ea typeface="Times New Roman" panose="02020603050405020304" pitchFamily="18" charset="0"/>
              </a:rPr>
              <a:t>TABLE</a:t>
            </a:r>
            <a:r>
              <a:rPr lang="en-IN" sz="2000" dirty="0">
                <a:latin typeface="Liberation Mono"/>
                <a:cs typeface="Arial" panose="020B0604020202020204" pitchFamily="34" charset="0"/>
              </a:rPr>
              <a:t> </a:t>
            </a:r>
            <a:r>
              <a:rPr lang="en-IN" sz="2000" dirty="0">
                <a:latin typeface="Liberation Mono"/>
                <a:ea typeface="Times New Roman" panose="02020603050405020304" pitchFamily="18" charset="0"/>
              </a:rPr>
              <a:t>ORDERS</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orderID </a:t>
            </a:r>
            <a:r>
              <a:rPr lang="en-IN" sz="2000" dirty="0">
                <a:solidFill>
                  <a:srgbClr val="834689"/>
                </a:solidFill>
                <a:latin typeface="Liberation Mono"/>
              </a:rPr>
              <a:t>INT</a:t>
            </a:r>
            <a:r>
              <a:rPr lang="en-IN" sz="2000" dirty="0">
                <a:latin typeface="Liberation Mono"/>
                <a:cs typeface="Arial" panose="020B0604020202020204" pitchFamily="34" charset="0"/>
              </a:rPr>
              <a:t> , customerID </a:t>
            </a:r>
            <a:r>
              <a:rPr lang="en-IN" sz="2000" dirty="0">
                <a:solidFill>
                  <a:srgbClr val="834689"/>
                </a:solidFill>
                <a:latin typeface="Liberation Mono"/>
              </a:rPr>
              <a:t>INT</a:t>
            </a:r>
            <a:r>
              <a:rPr lang="en-IN" sz="2000" dirty="0">
                <a:latin typeface="Liberation Mono"/>
              </a:rPr>
              <a:t>,</a:t>
            </a:r>
            <a:r>
              <a:rPr lang="en-IN" sz="2000" dirty="0">
                <a:latin typeface="Liberation Mono"/>
                <a:cs typeface="Arial" panose="020B0604020202020204" pitchFamily="34" charset="0"/>
              </a:rPr>
              <a:t> orderdate </a:t>
            </a:r>
            <a:r>
              <a:rPr lang="en-IN" sz="2000" dirty="0">
                <a:solidFill>
                  <a:srgbClr val="834689"/>
                </a:solidFill>
                <a:latin typeface="Liberation Mono"/>
              </a:rPr>
              <a:t>DATE</a:t>
            </a:r>
            <a:r>
              <a:rPr lang="en-IN" sz="2000" dirty="0">
                <a:latin typeface="Liberation Mono"/>
                <a:cs typeface="Arial" panose="020B0604020202020204" pitchFamily="34" charset="0"/>
              </a:rPr>
              <a:t>, amount </a:t>
            </a:r>
            <a:r>
              <a:rPr lang="en-IN" sz="2000" dirty="0">
                <a:solidFill>
                  <a:srgbClr val="834689"/>
                </a:solidFill>
                <a:latin typeface="Liberation Mono"/>
                <a:cs typeface="Arial" panose="020B0604020202020204" pitchFamily="34" charset="0"/>
              </a:rPr>
              <a:t>INT</a:t>
            </a:r>
            <a:r>
              <a:rPr lang="en-IN" sz="2000" dirty="0">
                <a:latin typeface="Liberation Mono"/>
                <a:cs typeface="Arial" panose="020B0604020202020204" pitchFamily="34" charset="0"/>
              </a:rPr>
              <a:t>, </a:t>
            </a:r>
            <a:r>
              <a:rPr lang="en-IN" sz="2000" dirty="0">
                <a:solidFill>
                  <a:srgbClr val="DD4A68"/>
                </a:solidFill>
                <a:latin typeface="Liberation Mono"/>
                <a:ea typeface="Times New Roman" panose="02020603050405020304" pitchFamily="18" charset="0"/>
              </a:rPr>
              <a:t>constraint </a:t>
            </a:r>
            <a:r>
              <a:rPr lang="en-IN" sz="2000" dirty="0">
                <a:latin typeface="Liberation Mono"/>
                <a:ea typeface="Times New Roman" panose="02020603050405020304" pitchFamily="18" charset="0"/>
              </a:rPr>
              <a:t>fk_</a:t>
            </a:r>
            <a:r>
              <a:rPr lang="en-IN" sz="2000" dirty="0">
                <a:latin typeface="Liberation Mono"/>
                <a:cs typeface="Arial" panose="020B0604020202020204" pitchFamily="34" charset="0"/>
              </a:rPr>
              <a:t>customerID</a:t>
            </a:r>
            <a:r>
              <a:rPr lang="en-IN" sz="2000" dirty="0">
                <a:solidFill>
                  <a:srgbClr val="DD4A68"/>
                </a:solidFill>
                <a:latin typeface="Liberation Mono"/>
                <a:ea typeface="Times New Roman" panose="02020603050405020304" pitchFamily="18" charset="0"/>
              </a:rPr>
              <a:t> foreign key </a:t>
            </a:r>
            <a:r>
              <a:rPr lang="en-IN" sz="2000" dirty="0">
                <a:solidFill>
                  <a:schemeClr val="bg1">
                    <a:lumMod val="65000"/>
                  </a:schemeClr>
                </a:solidFill>
                <a:latin typeface="Liberation Mono"/>
                <a:ea typeface="Times New Roman" panose="02020603050405020304" pitchFamily="18" charset="0"/>
              </a:rPr>
              <a:t>(</a:t>
            </a:r>
            <a:r>
              <a:rPr lang="en-IN" sz="2000" dirty="0">
                <a:latin typeface="Liberation Mono"/>
                <a:cs typeface="Arial" panose="020B0604020202020204" pitchFamily="34" charset="0"/>
              </a:rPr>
              <a:t>customerID</a:t>
            </a:r>
            <a:r>
              <a:rPr lang="en-IN" sz="2000" dirty="0">
                <a:solidFill>
                  <a:schemeClr val="bg1">
                    <a:lumMod val="65000"/>
                  </a:schemeClr>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references </a:t>
            </a:r>
            <a:r>
              <a:rPr lang="en-IN" sz="2000" dirty="0">
                <a:latin typeface="Liberation Mono"/>
                <a:ea typeface="Times New Roman" panose="02020603050405020304" pitchFamily="18" charset="0"/>
              </a:rPr>
              <a:t>CUSTOMER</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cID</a:t>
            </a:r>
            <a:r>
              <a:rPr lang="en-IN" sz="2000" dirty="0">
                <a:solidFill>
                  <a:schemeClr val="bg1">
                    <a:lumMod val="65000"/>
                  </a:schemeClr>
                </a:solidFill>
                <a:latin typeface="Liberation Mono"/>
                <a:ea typeface="Times New Roman" panose="02020603050405020304" pitchFamily="18" charset="0"/>
              </a:rPr>
              <a:t>)</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780928"/>
            <a:ext cx="8860892" cy="30162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CUSTOMER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 'saleel', 'description Text 1’</a:t>
            </a:r>
            <a:r>
              <a:rPr lang="en-IN" sz="2000" dirty="0">
                <a:solidFill>
                  <a:schemeClr val="bg1">
                    <a:lumMod val="65000"/>
                  </a:schemeClr>
                </a:solidFill>
                <a:latin typeface="Liberation Mono"/>
              </a:rPr>
              <a:t>)</a:t>
            </a:r>
            <a:r>
              <a:rPr lang="en-IN" sz="2000" dirty="0">
                <a:latin typeface="Liberation Mono"/>
              </a:rPr>
              <a:t>,</a:t>
            </a:r>
          </a:p>
          <a:p>
            <a:r>
              <a:rPr lang="en-IN" sz="2000" dirty="0">
                <a:solidFill>
                  <a:schemeClr val="bg1">
                    <a:lumMod val="65000"/>
                  </a:schemeClr>
                </a:solidFill>
                <a:latin typeface="Liberation Mono"/>
              </a:rPr>
              <a:t>(</a:t>
            </a:r>
            <a:r>
              <a:rPr lang="en-IN" sz="2000" dirty="0">
                <a:latin typeface="Liberation Mono"/>
              </a:rPr>
              <a:t>2, '</a:t>
            </a:r>
            <a:r>
              <a:rPr lang="en-IN" sz="2000" dirty="0" err="1">
                <a:latin typeface="Liberation Mono"/>
              </a:rPr>
              <a:t>vrushali</a:t>
            </a:r>
            <a:r>
              <a:rPr lang="en-IN" sz="2000" dirty="0">
                <a:latin typeface="Liberation Mono"/>
              </a:rPr>
              <a:t>', 'description Text 2’</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3, '</a:t>
            </a:r>
            <a:r>
              <a:rPr lang="en-IN" sz="2000" dirty="0" err="1">
                <a:latin typeface="Liberation Mono"/>
              </a:rPr>
              <a:t>sharmin</a:t>
            </a:r>
            <a:r>
              <a:rPr lang="en-IN" sz="2000" dirty="0">
                <a:latin typeface="Liberation Mono"/>
              </a:rPr>
              <a:t>',  'description Text 3’</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4, '</a:t>
            </a:r>
            <a:r>
              <a:rPr lang="en-IN" sz="2000" dirty="0" err="1">
                <a:latin typeface="Liberation Mono"/>
              </a:rPr>
              <a:t>ruhan</a:t>
            </a:r>
            <a:r>
              <a:rPr lang="en-IN" sz="2000" dirty="0">
                <a:latin typeface="Liberation Mono"/>
              </a:rPr>
              <a:t>', 'description Text 4'</a:t>
            </a:r>
            <a:r>
              <a:rPr lang="en-IN" sz="2000" dirty="0">
                <a:solidFill>
                  <a:schemeClr val="bg1">
                    <a:lumMod val="65000"/>
                  </a:schemeClr>
                </a:solidFill>
                <a:latin typeface="Liberation Mono"/>
              </a:rPr>
              <a:t>)</a:t>
            </a:r>
            <a:r>
              <a:rPr lang="en-IN" sz="2000" dirty="0">
                <a:latin typeface="Liberation Mono"/>
              </a:rPr>
              <a:t>;</a:t>
            </a:r>
          </a:p>
          <a:p>
            <a:endParaRPr lang="en-IN" sz="1000" dirty="0">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ORDERS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 1, NOW(), 3000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2, 1, NOW(), 1000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3, 2, NOW(), 100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4, 2, NOW(), 300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5, 2, NOW(), 200</a:t>
            </a:r>
            <a:r>
              <a:rPr lang="en-IN" sz="2000" dirty="0">
                <a:solidFill>
                  <a:schemeClr val="bg1">
                    <a:lumMod val="65000"/>
                  </a:schemeClr>
                </a:solidFill>
                <a:latin typeface="Liberation Mono"/>
              </a:rPr>
              <a:t>)</a:t>
            </a:r>
            <a:r>
              <a:rPr lang="en-IN" sz="20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980728"/>
            <a:ext cx="8888288" cy="2185214"/>
          </a:xfrm>
          <a:prstGeom prst="rect">
            <a:avLst/>
          </a:prstGeom>
        </p:spPr>
        <p:txBody>
          <a:bodyPr wrap="square">
            <a:spAutoFit/>
          </a:bodyPr>
          <a:lstStyle/>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V1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 </a:t>
            </a:r>
            <a:r>
              <a:rPr lang="en-IN" sz="2000" dirty="0">
                <a:solidFill>
                  <a:srgbClr val="0077AA"/>
                </a:solidFill>
                <a:latin typeface="Liberation Mono"/>
              </a:rPr>
              <a:t>FROM</a:t>
            </a:r>
            <a:r>
              <a:rPr lang="en-IN" sz="2000" dirty="0">
                <a:latin typeface="Liberation Mono"/>
              </a:rPr>
              <a:t> CUSTOMER, ORDERS WHERE CUSTOMER.cID = ORDERS.customerID;</a:t>
            </a:r>
          </a:p>
          <a:p>
            <a:endParaRPr lang="en-IN" sz="800" dirty="0">
              <a:latin typeface="Liberation Mono"/>
            </a:endParaRPr>
          </a:p>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V2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CUSTOMER.* </a:t>
            </a:r>
            <a:r>
              <a:rPr lang="en-IN" sz="2000" dirty="0">
                <a:solidFill>
                  <a:srgbClr val="0077AA"/>
                </a:solidFill>
                <a:latin typeface="Liberation Mono"/>
              </a:rPr>
              <a:t>FROM</a:t>
            </a:r>
            <a:r>
              <a:rPr lang="en-IN" sz="2000" dirty="0">
                <a:latin typeface="Liberation Mono"/>
              </a:rPr>
              <a:t> CUSTOMER, ORDERS WHERE CUSTOMER.cID = ORDERS.customerID;</a:t>
            </a:r>
          </a:p>
          <a:p>
            <a:endParaRPr lang="en-IN" sz="800" dirty="0">
              <a:latin typeface="Liberation Mono"/>
            </a:endParaRPr>
          </a:p>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V3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ORDERS.* </a:t>
            </a:r>
            <a:r>
              <a:rPr lang="en-IN" sz="2000" dirty="0">
                <a:solidFill>
                  <a:srgbClr val="0077AA"/>
                </a:solidFill>
                <a:latin typeface="Liberation Mono"/>
              </a:rPr>
              <a:t>FROM</a:t>
            </a:r>
            <a:r>
              <a:rPr lang="en-IN" sz="20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09182" y="3356992"/>
            <a:ext cx="8976742" cy="2308324"/>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V1</a:t>
            </a:r>
            <a:r>
              <a:rPr lang="en-IN" sz="2000" dirty="0">
                <a:solidFill>
                  <a:schemeClr val="bg1">
                    <a:lumMod val="65000"/>
                  </a:schemeClr>
                </a:solidFill>
                <a:latin typeface="Liberation Mono"/>
              </a:rPr>
              <a:t>(</a:t>
            </a:r>
            <a:r>
              <a:rPr lang="en-IN" sz="2000" dirty="0">
                <a:latin typeface="Liberation Mono"/>
              </a:rPr>
              <a:t>cID, name, description, orderID, customerID, orderdate, amount)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10,'S10',"D1", 10, 1, NOW(), 111</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B050"/>
                </a:solidFill>
                <a:latin typeface="Liberation Mono"/>
              </a:rPr>
              <a:t>// </a:t>
            </a:r>
            <a:r>
              <a:rPr lang="en-US" sz="2000" dirty="0">
                <a:solidFill>
                  <a:srgbClr val="00B050"/>
                </a:solidFill>
                <a:latin typeface="Liberation Mono"/>
              </a:rPr>
              <a:t>Can not modify more than one base table through a join view 'db5.v1’</a:t>
            </a:r>
          </a:p>
          <a:p>
            <a:endParaRPr lang="en-IN" sz="800" dirty="0">
              <a:solidFill>
                <a:srgbClr val="00B050"/>
              </a:solidFill>
              <a:latin typeface="Liberation Mono"/>
            </a:endParaRPr>
          </a:p>
          <a:p>
            <a:r>
              <a:rPr lang="en-IN" sz="2000" dirty="0">
                <a:solidFill>
                  <a:srgbClr val="00B050"/>
                </a:solidFill>
                <a:latin typeface="Liberation Mono"/>
              </a:rPr>
              <a:t>// We may get  Error </a:t>
            </a:r>
            <a:r>
              <a:rPr lang="en-US" sz="2000" dirty="0">
                <a:solidFill>
                  <a:srgbClr val="00B050"/>
                </a:solidFill>
                <a:latin typeface="Liberation Mono"/>
              </a:rPr>
              <a:t>Can not insert into join view 'db5.v2' without fields list.</a:t>
            </a:r>
          </a:p>
          <a:p>
            <a:endParaRPr lang="en-IN" sz="800" dirty="0">
              <a:solidFill>
                <a:srgbClr val="00B050"/>
              </a:solidFill>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V2</a:t>
            </a:r>
            <a:r>
              <a:rPr lang="en-IN" sz="2000" dirty="0">
                <a:solidFill>
                  <a:schemeClr val="bg1">
                    <a:lumMod val="65000"/>
                  </a:schemeClr>
                </a:solidFill>
                <a:latin typeface="Liberation Mono"/>
              </a:rPr>
              <a:t>(</a:t>
            </a:r>
            <a:r>
              <a:rPr lang="en-IN" sz="2000" dirty="0">
                <a:latin typeface="Liberation Mono"/>
              </a:rPr>
              <a:t>cID, name, description</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77AA"/>
                </a:solidFill>
                <a:latin typeface="Liberation Mono"/>
              </a:rPr>
              <a:t>VALUES</a:t>
            </a:r>
            <a:r>
              <a:rPr lang="en-IN" sz="2000" dirty="0">
                <a:solidFill>
                  <a:schemeClr val="bg1">
                    <a:lumMod val="65000"/>
                  </a:schemeClr>
                </a:solidFill>
                <a:latin typeface="Liberation Mono"/>
              </a:rPr>
              <a:t>(</a:t>
            </a:r>
            <a:r>
              <a:rPr lang="en-IN" sz="2000" dirty="0">
                <a:latin typeface="Liberation Mono"/>
              </a:rPr>
              <a:t>5, '</a:t>
            </a:r>
            <a:r>
              <a:rPr lang="en-IN" sz="2000" dirty="0" err="1">
                <a:latin typeface="Liberation Mono"/>
              </a:rPr>
              <a:t>neel</a:t>
            </a:r>
            <a:r>
              <a:rPr lang="en-IN" sz="2000" dirty="0">
                <a:latin typeface="Liberation Mono"/>
              </a:rPr>
              <a:t>', 'description Text 5'</a:t>
            </a:r>
            <a:r>
              <a:rPr lang="en-IN" sz="2000" dirty="0">
                <a:solidFill>
                  <a:schemeClr val="bg1">
                    <a:lumMod val="65000"/>
                  </a:schemeClr>
                </a:solidFill>
                <a:latin typeface="Liberation Mono"/>
              </a:rPr>
              <a:t>)</a:t>
            </a:r>
            <a:r>
              <a:rPr lang="en-IN" sz="2000" dirty="0">
                <a:latin typeface="Liberation Mono"/>
              </a:rPr>
              <a:t>; </a:t>
            </a:r>
          </a:p>
          <a:p>
            <a:endParaRPr lang="en-IN" sz="800" dirty="0">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V3</a:t>
            </a:r>
            <a:r>
              <a:rPr lang="en-IN" sz="2000" dirty="0">
                <a:solidFill>
                  <a:schemeClr val="bg1">
                    <a:lumMod val="65000"/>
                  </a:schemeClr>
                </a:solidFill>
                <a:latin typeface="Liberation Mono"/>
              </a:rPr>
              <a:t>(</a:t>
            </a:r>
            <a:r>
              <a:rPr lang="en-IN" sz="2000" dirty="0">
                <a:latin typeface="Liberation Mono"/>
              </a:rPr>
              <a:t>orderID, customerID, orderdate, amount</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77AA"/>
                </a:solidFill>
                <a:latin typeface="Liberation Mono"/>
              </a:rPr>
              <a:t>VALUES</a:t>
            </a:r>
            <a:r>
              <a:rPr lang="en-IN" sz="2000" dirty="0">
                <a:solidFill>
                  <a:schemeClr val="bg1">
                    <a:lumMod val="65000"/>
                  </a:schemeClr>
                </a:solidFill>
                <a:latin typeface="Liberation Mono"/>
              </a:rPr>
              <a:t>(</a:t>
            </a:r>
            <a:r>
              <a:rPr lang="en-IN" sz="2000" dirty="0">
                <a:latin typeface="Liberation Mono"/>
              </a:rPr>
              <a:t>6, 1, NOW(), 200</a:t>
            </a:r>
            <a:r>
              <a:rPr lang="en-IN" sz="2000" dirty="0">
                <a:solidFill>
                  <a:schemeClr val="bg1">
                    <a:lumMod val="65000"/>
                  </a:schemeClr>
                </a:solidFill>
                <a:latin typeface="Liberation Mono"/>
              </a:rPr>
              <a:t>)</a:t>
            </a:r>
            <a:r>
              <a:rPr lang="en-IN" sz="20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 		</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23528" y="1259175"/>
            <a:ext cx="8361255"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48822197-42C2-4933-9B76-75E3A385F8EC}"/>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07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56035" y="1382286"/>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22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1115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23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6" name="Rectangle 5"/>
          <p:cNvSpPr/>
          <p:nvPr/>
        </p:nvSpPr>
        <p:spPr>
          <a:xfrm>
            <a:off x="203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90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0550" y="4028871"/>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115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1835696"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1475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25874</TotalTime>
  <Words>41257</Words>
  <Application>Microsoft Office PowerPoint</Application>
  <PresentationFormat>On-screen Show (4:3)</PresentationFormat>
  <Paragraphs>4563</Paragraphs>
  <Slides>522</Slides>
  <Notes>10</Notes>
  <HiddenSlides>143</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522</vt:i4>
      </vt:variant>
    </vt:vector>
  </HeadingPairs>
  <TitlesOfParts>
    <vt:vector size="558"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4953</cp:revision>
  <dcterms:created xsi:type="dcterms:W3CDTF">2015-10-09T06:09:34Z</dcterms:created>
  <dcterms:modified xsi:type="dcterms:W3CDTF">2020-05-01T04:07:21Z</dcterms:modified>
</cp:coreProperties>
</file>